
<file path=[Content_Types].xml><?xml version="1.0" encoding="utf-8"?>
<Types xmlns="http://schemas.openxmlformats.org/package/2006/content-types"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3" r:id="rId4"/>
    <p:sldId id="280" r:id="rId5"/>
    <p:sldId id="281" r:id="rId6"/>
    <p:sldId id="282" r:id="rId7"/>
    <p:sldId id="283" r:id="rId8"/>
    <p:sldId id="284" r:id="rId9"/>
    <p:sldId id="285" r:id="rId10"/>
    <p:sldId id="276" r:id="rId11"/>
    <p:sldId id="277" r:id="rId12"/>
    <p:sldId id="260" r:id="rId13"/>
    <p:sldId id="278" r:id="rId14"/>
    <p:sldId id="259" r:id="rId15"/>
    <p:sldId id="279" r:id="rId16"/>
  </p:sldIdLst>
  <p:sldSz cx="9144000" cy="5143500" type="screen16x9"/>
  <p:notesSz cx="6858000" cy="971550"/>
  <p:defaultTextStyle>
    <a:defPPr>
      <a:defRPr lang="en-US"/>
    </a:defPPr>
    <a:lvl1pPr marL="0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1pPr>
    <a:lvl2pPr marL="809335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2pPr>
    <a:lvl3pPr marL="1618671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3pPr>
    <a:lvl4pPr marL="2428006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4pPr>
    <a:lvl5pPr marL="3237342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5pPr>
    <a:lvl6pPr marL="4046677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6pPr>
    <a:lvl7pPr marL="4856013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7pPr>
    <a:lvl8pPr marL="5665348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8pPr>
    <a:lvl9pPr marL="6474684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80" userDrawn="1">
          <p15:clr>
            <a:srgbClr val="A4A3A4"/>
          </p15:clr>
        </p15:guide>
        <p15:guide id="2" pos="42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2332"/>
    <a:srgbClr val="822333"/>
    <a:srgbClr val="92D050"/>
    <a:srgbClr val="9BBB59"/>
    <a:srgbClr val="FF2E5D"/>
    <a:srgbClr val="FF2F5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2"/>
      </p:cViewPr>
      <p:guideLst>
        <p:guide orient="horz" pos="4280"/>
        <p:guide pos="42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2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2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4ACDE-119E-E84C-8260-499AF8CDE618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138488" y="122238"/>
            <a:ext cx="581025" cy="327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68313"/>
            <a:ext cx="5486400" cy="382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22338"/>
            <a:ext cx="2971800" cy="492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922338"/>
            <a:ext cx="2971800" cy="492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C76AD-D40B-CE44-89E3-3EFF1BB2DA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5802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1pPr>
    <a:lvl2pPr marL="809335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2pPr>
    <a:lvl3pPr marL="1618671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3pPr>
    <a:lvl4pPr marL="2428006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4pPr>
    <a:lvl5pPr marL="3237342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5pPr>
    <a:lvl6pPr marL="4046677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6pPr>
    <a:lvl7pPr marL="4856013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7pPr>
    <a:lvl8pPr marL="5665348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8pPr>
    <a:lvl9pPr marL="6474684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2567523"/>
            <a:ext cx="1646170" cy="256703"/>
          </a:xfrm>
          <a:custGeom>
            <a:avLst/>
            <a:gdLst/>
            <a:ahLst/>
            <a:cxnLst/>
            <a:rect l="l" t="t" r="r" b="b"/>
            <a:pathLst>
              <a:path w="829944" h="172719">
                <a:moveTo>
                  <a:pt x="0" y="172719"/>
                </a:moveTo>
                <a:lnTo>
                  <a:pt x="829416" y="172719"/>
                </a:lnTo>
                <a:lnTo>
                  <a:pt x="829416" y="0"/>
                </a:lnTo>
                <a:lnTo>
                  <a:pt x="0" y="0"/>
                </a:lnTo>
                <a:lnTo>
                  <a:pt x="0" y="172719"/>
                </a:lnTo>
                <a:close/>
              </a:path>
            </a:pathLst>
          </a:custGeom>
          <a:solidFill>
            <a:srgbClr val="006678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7" name="bk object 17"/>
          <p:cNvSpPr/>
          <p:nvPr/>
        </p:nvSpPr>
        <p:spPr>
          <a:xfrm>
            <a:off x="3" y="491"/>
            <a:ext cx="9140221" cy="2567031"/>
          </a:xfrm>
          <a:custGeom>
            <a:avLst/>
            <a:gdLst/>
            <a:ahLst/>
            <a:cxnLst/>
            <a:rect l="l" t="t" r="r" b="b"/>
            <a:pathLst>
              <a:path w="4608195" h="1727200">
                <a:moveTo>
                  <a:pt x="0" y="1727200"/>
                </a:moveTo>
                <a:lnTo>
                  <a:pt x="4608004" y="1727200"/>
                </a:lnTo>
                <a:lnTo>
                  <a:pt x="4608004" y="0"/>
                </a:lnTo>
                <a:lnTo>
                  <a:pt x="0" y="0"/>
                </a:lnTo>
                <a:lnTo>
                  <a:pt x="0" y="1727200"/>
                </a:lnTo>
                <a:close/>
              </a:path>
            </a:pathLst>
          </a:custGeom>
          <a:solidFill>
            <a:srgbClr val="006678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8" name="bk object 18"/>
          <p:cNvSpPr/>
          <p:nvPr/>
        </p:nvSpPr>
        <p:spPr>
          <a:xfrm>
            <a:off x="3" y="2824225"/>
            <a:ext cx="9140221" cy="2312216"/>
          </a:xfrm>
          <a:custGeom>
            <a:avLst/>
            <a:gdLst/>
            <a:ahLst/>
            <a:cxnLst/>
            <a:rect l="l" t="t" r="r" b="b"/>
            <a:pathLst>
              <a:path w="4608195" h="1555750">
                <a:moveTo>
                  <a:pt x="0" y="1555750"/>
                </a:moveTo>
                <a:lnTo>
                  <a:pt x="4608004" y="1555750"/>
                </a:lnTo>
                <a:lnTo>
                  <a:pt x="4608004" y="0"/>
                </a:lnTo>
                <a:lnTo>
                  <a:pt x="0" y="0"/>
                </a:lnTo>
                <a:lnTo>
                  <a:pt x="0" y="1555750"/>
                </a:lnTo>
                <a:close/>
              </a:path>
            </a:pathLst>
          </a:custGeom>
          <a:solidFill>
            <a:srgbClr val="812433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9" name="bk object 19"/>
          <p:cNvSpPr/>
          <p:nvPr/>
        </p:nvSpPr>
        <p:spPr>
          <a:xfrm>
            <a:off x="1645126" y="2567523"/>
            <a:ext cx="7495309" cy="256703"/>
          </a:xfrm>
          <a:custGeom>
            <a:avLst/>
            <a:gdLst/>
            <a:ahLst/>
            <a:cxnLst/>
            <a:rect l="l" t="t" r="r" b="b"/>
            <a:pathLst>
              <a:path w="3778885" h="172719">
                <a:moveTo>
                  <a:pt x="0" y="172719"/>
                </a:moveTo>
                <a:lnTo>
                  <a:pt x="3778587" y="172719"/>
                </a:lnTo>
                <a:lnTo>
                  <a:pt x="3778587" y="0"/>
                </a:lnTo>
                <a:lnTo>
                  <a:pt x="0" y="0"/>
                </a:lnTo>
                <a:lnTo>
                  <a:pt x="0" y="172719"/>
                </a:lnTo>
                <a:close/>
              </a:path>
            </a:pathLst>
          </a:custGeom>
          <a:solidFill>
            <a:srgbClr val="812433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20" name="bk object 20"/>
          <p:cNvSpPr/>
          <p:nvPr/>
        </p:nvSpPr>
        <p:spPr>
          <a:xfrm>
            <a:off x="1096727" y="2983430"/>
            <a:ext cx="2142149" cy="5350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48650" y="173384"/>
            <a:ext cx="764670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2"/>
            <a:ext cx="64008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BDA31-E345-B94D-AB98-24CF8E2D0164}" type="datetime1">
              <a:rPr lang="it-IT" smtClean="0"/>
              <a:t>20/07/2019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36C00-66F1-FE49-B5A1-0A8CE6508AE5}" type="datetime1">
              <a:rPr lang="it-IT" smtClean="0"/>
              <a:t>20/07/2019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3" y="1183006"/>
            <a:ext cx="397763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2" y="1183006"/>
            <a:ext cx="397763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8056F-0AD1-B84E-BAE0-781831A6B835}" type="datetime1">
              <a:rPr lang="it-IT" smtClean="0"/>
              <a:t>20/07/2019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663D6-78C5-B444-9DC8-BD8C8D50BC35}" type="datetime1">
              <a:rPr lang="it-IT" smtClean="0"/>
              <a:t>20/07/2019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E9677-54A5-E94A-9DA0-B419793F608A}" type="datetime1">
              <a:rPr lang="it-IT" smtClean="0"/>
              <a:t>20/07/2019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096727" y="2983430"/>
            <a:ext cx="2142149" cy="53504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7" name="bk object 17"/>
          <p:cNvSpPr/>
          <p:nvPr/>
        </p:nvSpPr>
        <p:spPr>
          <a:xfrm>
            <a:off x="3" y="2"/>
            <a:ext cx="9140221" cy="4880191"/>
          </a:xfrm>
          <a:custGeom>
            <a:avLst/>
            <a:gdLst/>
            <a:ahLst/>
            <a:cxnLst/>
            <a:rect l="l" t="t" r="r" b="b"/>
            <a:pathLst>
              <a:path w="4608195" h="3283585">
                <a:moveTo>
                  <a:pt x="0" y="3283280"/>
                </a:moveTo>
                <a:lnTo>
                  <a:pt x="4608004" y="3283280"/>
                </a:lnTo>
                <a:lnTo>
                  <a:pt x="4608004" y="0"/>
                </a:lnTo>
                <a:lnTo>
                  <a:pt x="0" y="0"/>
                </a:lnTo>
                <a:lnTo>
                  <a:pt x="0" y="328328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8" name="bk object 18"/>
          <p:cNvSpPr/>
          <p:nvPr/>
        </p:nvSpPr>
        <p:spPr>
          <a:xfrm>
            <a:off x="3" y="4879738"/>
            <a:ext cx="9140221" cy="256703"/>
          </a:xfrm>
          <a:custGeom>
            <a:avLst/>
            <a:gdLst/>
            <a:ahLst/>
            <a:cxnLst/>
            <a:rect l="l" t="t" r="r" b="b"/>
            <a:pathLst>
              <a:path w="4608195" h="172720">
                <a:moveTo>
                  <a:pt x="0" y="172720"/>
                </a:moveTo>
                <a:lnTo>
                  <a:pt x="4608004" y="172720"/>
                </a:lnTo>
                <a:lnTo>
                  <a:pt x="4608004" y="0"/>
                </a:lnTo>
                <a:lnTo>
                  <a:pt x="0" y="0"/>
                </a:lnTo>
                <a:lnTo>
                  <a:pt x="0" y="172720"/>
                </a:lnTo>
                <a:close/>
              </a:path>
            </a:pathLst>
          </a:custGeom>
          <a:solidFill>
            <a:srgbClr val="812433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9" name="bk object 19"/>
          <p:cNvSpPr/>
          <p:nvPr/>
        </p:nvSpPr>
        <p:spPr>
          <a:xfrm>
            <a:off x="1096751" y="4827830"/>
            <a:ext cx="8043193" cy="0"/>
          </a:xfrm>
          <a:custGeom>
            <a:avLst/>
            <a:gdLst/>
            <a:ahLst/>
            <a:cxnLst/>
            <a:rect l="l" t="t" r="r" b="b"/>
            <a:pathLst>
              <a:path w="4055110">
                <a:moveTo>
                  <a:pt x="0" y="0"/>
                </a:moveTo>
                <a:lnTo>
                  <a:pt x="4055060" y="0"/>
                </a:lnTo>
              </a:path>
            </a:pathLst>
          </a:custGeom>
          <a:ln w="69850">
            <a:solidFill>
              <a:srgbClr val="812433"/>
            </a:solidFill>
          </a:ln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3174" y="777413"/>
            <a:ext cx="8068383" cy="1692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23173" y="1085854"/>
            <a:ext cx="809765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173474" y="4877755"/>
            <a:ext cx="957223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1" y="4783455"/>
            <a:ext cx="2103120" cy="490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73E68-9DCC-204F-88E6-9E1492047844}" type="datetime1">
              <a:rPr lang="it-IT" smtClean="0"/>
              <a:t>20/07/2019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981911" y="4877756"/>
            <a:ext cx="622193" cy="923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slide" Target="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slide" Target="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slide" Target="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slide" Target="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slide" Target="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slide" Target="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0263531" y="6356882"/>
            <a:ext cx="730885" cy="18081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spcBef>
                <a:spcPts val="90"/>
              </a:spcBef>
            </a:pPr>
            <a:r>
              <a:rPr sz="1100" spc="-35">
                <a:solidFill>
                  <a:srgbClr val="FFFFFF"/>
                </a:solidFill>
                <a:latin typeface="Arial"/>
                <a:cs typeface="Arial"/>
              </a:rPr>
              <a:t>July </a:t>
            </a:r>
            <a:r>
              <a:rPr sz="1100" spc="-40">
                <a:solidFill>
                  <a:srgbClr val="FFFFFF"/>
                </a:solidFill>
                <a:latin typeface="Arial"/>
                <a:cs typeface="Arial"/>
              </a:rPr>
              <a:t>8,</a:t>
            </a:r>
            <a:r>
              <a:rPr sz="1100" spc="6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100" spc="-75">
                <a:solidFill>
                  <a:srgbClr val="FFFFFF"/>
                </a:solidFill>
                <a:latin typeface="Arial"/>
                <a:cs typeface="Arial"/>
              </a:rPr>
              <a:t>2019</a:t>
            </a:r>
            <a:endParaRPr sz="1100">
              <a:latin typeface="Arial"/>
              <a:cs typeface="Aria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1E5ECF-EF87-4C49-BF5F-94F4354EBABC}"/>
              </a:ext>
            </a:extLst>
          </p:cNvPr>
          <p:cNvSpPr/>
          <p:nvPr/>
        </p:nvSpPr>
        <p:spPr>
          <a:xfrm>
            <a:off x="1438602" y="364081"/>
            <a:ext cx="52981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9D5140B-3F37-0549-9FFF-4EAF439E3474}"/>
              </a:ext>
            </a:extLst>
          </p:cNvPr>
          <p:cNvSpPr/>
          <p:nvPr/>
        </p:nvSpPr>
        <p:spPr>
          <a:xfrm>
            <a:off x="0" y="2830606"/>
            <a:ext cx="9144000" cy="2312894"/>
          </a:xfrm>
          <a:prstGeom prst="rect">
            <a:avLst/>
          </a:prstGeom>
          <a:solidFill>
            <a:srgbClr val="822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F05BC9-009A-AC4D-81AE-A2C44B2944AD}"/>
              </a:ext>
            </a:extLst>
          </p:cNvPr>
          <p:cNvSpPr/>
          <p:nvPr/>
        </p:nvSpPr>
        <p:spPr>
          <a:xfrm>
            <a:off x="1620370" y="2445234"/>
            <a:ext cx="7523630" cy="880783"/>
          </a:xfrm>
          <a:prstGeom prst="rect">
            <a:avLst/>
          </a:prstGeom>
          <a:solidFill>
            <a:srgbClr val="822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3" descr="logo +marchio">
            <a:extLst>
              <a:ext uri="{FF2B5EF4-FFF2-40B4-BE49-F238E27FC236}">
                <a16:creationId xmlns:a16="http://schemas.microsoft.com/office/drawing/2014/main" id="{24D1F89E-BE30-FC4D-8F55-4BA145D40B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9" t="-7673" r="26321" b="7673"/>
          <a:stretch/>
        </p:blipFill>
        <p:spPr bwMode="auto">
          <a:xfrm>
            <a:off x="1264024" y="2752930"/>
            <a:ext cx="4483633" cy="939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bject 3"/>
          <p:cNvSpPr txBox="1"/>
          <p:nvPr/>
        </p:nvSpPr>
        <p:spPr>
          <a:xfrm>
            <a:off x="6461079" y="3129168"/>
            <a:ext cx="2682921" cy="39369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spcBef>
                <a:spcPts val="90"/>
              </a:spcBef>
            </a:pPr>
            <a:r>
              <a:rPr lang="it-IT" sz="1200" dirty="0">
                <a:solidFill>
                  <a:srgbClr val="FFFFFF"/>
                </a:solidFill>
                <a:latin typeface="Open Sans" panose="020B0606030504020204"/>
                <a:ea typeface="Open Sans SemiBold" panose="020B0606030504020204" pitchFamily="34" charset="0"/>
                <a:cs typeface="Open Sans SemiBold" panose="020B0606030504020204" pitchFamily="34" charset="0"/>
              </a:rPr>
              <a:t>Emanuele Alessi</a:t>
            </a:r>
          </a:p>
          <a:p>
            <a:pPr marL="12700">
              <a:spcBef>
                <a:spcPts val="90"/>
              </a:spcBef>
            </a:pPr>
            <a:r>
              <a:rPr lang="it-IT" sz="1200" dirty="0">
                <a:solidFill>
                  <a:srgbClr val="FFFFFF"/>
                </a:solidFill>
                <a:latin typeface="Open Sans" panose="020B0606030504020204"/>
                <a:ea typeface="Open Sans SemiBold" panose="020B0606030504020204" pitchFamily="34" charset="0"/>
                <a:cs typeface="Open Sans SemiBold" panose="020B0606030504020204" pitchFamily="34" charset="0"/>
              </a:rPr>
              <a:t>Gianmarco Forcella</a:t>
            </a:r>
            <a:endParaRPr sz="1200" dirty="0">
              <a:latin typeface="Open Sans" panose="020B0606030504020204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04AD808-7F58-9044-AADD-42FEBB39B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dirty="0" err="1"/>
              <a:t>Convolutionsl</a:t>
            </a:r>
            <a:r>
              <a:rPr lang="it-IT" b="1" dirty="0"/>
              <a:t> NN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5031E89-E8EB-BB49-9126-9F68037C2C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INSERIRE DISEGNO RETE</a:t>
            </a:r>
          </a:p>
        </p:txBody>
      </p:sp>
    </p:spTree>
    <p:extLst>
      <p:ext uri="{BB962C8B-B14F-4D97-AF65-F5344CB8AC3E}">
        <p14:creationId xmlns:p14="http://schemas.microsoft.com/office/powerpoint/2010/main" val="3797935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77BB98-AAEE-D342-963D-1ED29A0FF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LOSS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06E6BB4-D83C-274A-8C16-59E78B89FD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Vogliamo proporre la funzione di </a:t>
            </a:r>
            <a:r>
              <a:rPr lang="it-IT" dirty="0" err="1"/>
              <a:t>loss</a:t>
            </a:r>
            <a:r>
              <a:rPr lang="it-IT" dirty="0"/>
              <a:t> qui?</a:t>
            </a:r>
          </a:p>
        </p:txBody>
      </p:sp>
    </p:spTree>
    <p:extLst>
      <p:ext uri="{BB962C8B-B14F-4D97-AF65-F5344CB8AC3E}">
        <p14:creationId xmlns:p14="http://schemas.microsoft.com/office/powerpoint/2010/main" val="187404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/>
          <p:nvPr/>
        </p:nvSpPr>
        <p:spPr>
          <a:xfrm>
            <a:off x="6327992" y="6663322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Social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F6440C3-E444-6847-A635-4657FC98DEF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SocialMedia to Enhance Emergency Situation Awareness 
</a:t>
            </a:r>
            <a:endParaRPr lang="it-IT" spc="15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DEFD37-FA75-DD48-B7DA-3B27FEAB874E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D0E696D-4D6D-CB44-BF76-CA9A2A57AE16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C11CF9-91E3-9645-9643-246023D1D8D1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6" name="Title 15">
            <a:extLst>
              <a:ext uri="{FF2B5EF4-FFF2-40B4-BE49-F238E27FC236}">
                <a16:creationId xmlns:a16="http://schemas.microsoft.com/office/drawing/2014/main" id="{5F2FB1DC-D95B-4D1C-B3BA-6CF76A8AA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440688"/>
            <a:ext cx="8068383" cy="430887"/>
          </a:xfrm>
        </p:spPr>
        <p:txBody>
          <a:bodyPr wrap="square" lIns="0" tIns="0" rIns="0" bIns="0" anchor="t">
            <a:spAutoFit/>
          </a:bodyPr>
          <a:lstStyle/>
          <a:p>
            <a:r>
              <a:rPr lang="it-IT" sz="2800" b="1" dirty="0">
                <a:uFill>
                  <a:solidFill>
                    <a:srgbClr val="B37B84"/>
                  </a:solidFill>
                </a:uFill>
                <a:latin typeface="Open Sans"/>
              </a:rPr>
              <a:t>INSERIRE SLIDE TF</a:t>
            </a:r>
            <a:r>
              <a:rPr lang="en-US" sz="2800" b="1" dirty="0">
                <a:uFill>
                  <a:solidFill>
                    <a:srgbClr val="B37B84"/>
                  </a:solidFill>
                </a:uFill>
                <a:latin typeface="Open Sans"/>
              </a:rPr>
              <a:t> ​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562534-1E85-B44B-9FA5-BD85A64DE726}"/>
              </a:ext>
            </a:extLst>
          </p:cNvPr>
          <p:cNvSpPr/>
          <p:nvPr/>
        </p:nvSpPr>
        <p:spPr>
          <a:xfrm>
            <a:off x="1097280" y="4769653"/>
            <a:ext cx="494851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</a:rPr>
              <a:t>TCDCN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9799B3-F4C4-1142-9B7A-BDDBBBC43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DELLA RETE</a:t>
            </a:r>
          </a:p>
        </p:txBody>
      </p:sp>
    </p:spTree>
    <p:extLst>
      <p:ext uri="{BB962C8B-B14F-4D97-AF65-F5344CB8AC3E}">
        <p14:creationId xmlns:p14="http://schemas.microsoft.com/office/powerpoint/2010/main" val="4289985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85216" y="1134939"/>
            <a:ext cx="8046720" cy="77143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214629">
              <a:lnSpc>
                <a:spcPct val="102600"/>
              </a:lnSpc>
              <a:spcBef>
                <a:spcPts val="55"/>
              </a:spcBef>
            </a:pP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 for the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dataset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we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used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MAFL,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which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is a subset of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celebA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12700" marR="214629">
              <a:lnSpc>
                <a:spcPct val="102600"/>
              </a:lnSpc>
              <a:spcBef>
                <a:spcPts val="55"/>
              </a:spcBef>
            </a:pP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dataset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consist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20000 face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pictures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of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various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persons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that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also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holds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some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details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about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them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ie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landmarks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position,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whether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the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subject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facial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hair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or not, and so on…)</a:t>
            </a: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327992" y="6663322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01CD4CC-1BFC-D744-B150-DDE78045F301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SocialMedia to Enhance Emergency Situation Awareness 
</a:t>
            </a:r>
            <a:endParaRPr lang="it-IT" spc="15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6625BB-A67E-5749-982B-BF556EE7E9F0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838BDFA-9662-1944-8EA7-B89ED546B968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F5A6F49-E83F-0C4C-AB49-BE0640B12E68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5" name="object 2">
            <a:extLst>
              <a:ext uri="{FF2B5EF4-FFF2-40B4-BE49-F238E27FC236}">
                <a16:creationId xmlns:a16="http://schemas.microsoft.com/office/drawing/2014/main" id="{A668DABA-427A-1E45-A91E-8DFAA21BEDAC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44820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800" b="1" kern="0" err="1"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Dataset</a:t>
            </a:r>
            <a:endParaRPr lang="it-IT" sz="2800" b="1" ker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EF5322-8CC4-BE4E-8F38-92594EB58885}"/>
              </a:ext>
            </a:extLst>
          </p:cNvPr>
          <p:cNvSpPr/>
          <p:nvPr/>
        </p:nvSpPr>
        <p:spPr>
          <a:xfrm>
            <a:off x="1097280" y="4769653"/>
            <a:ext cx="494851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TCDCN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FD8F77-3991-2E43-82AF-1F716EC19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Loading</a:t>
            </a:r>
            <a:r>
              <a:rPr lang="it-IT" dirty="0"/>
              <a:t> in </a:t>
            </a:r>
            <a:r>
              <a:rPr lang="it-IT" dirty="0" err="1"/>
              <a:t>memory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64FA0E4-2803-1347-A28F-E8077EE17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173" y="1085854"/>
            <a:ext cx="8097654" cy="1661993"/>
          </a:xfrm>
        </p:spPr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images</a:t>
            </a:r>
            <a:r>
              <a:rPr lang="it-IT" dirty="0"/>
              <a:t> are </a:t>
            </a:r>
            <a:r>
              <a:rPr lang="it-IT" dirty="0" err="1"/>
              <a:t>loaded</a:t>
            </a:r>
            <a:r>
              <a:rPr lang="it-IT" dirty="0"/>
              <a:t> in the main </a:t>
            </a:r>
            <a:r>
              <a:rPr lang="it-IT" dirty="0" err="1"/>
              <a:t>memory</a:t>
            </a:r>
            <a:r>
              <a:rPr lang="it-IT" dirty="0"/>
              <a:t> in </a:t>
            </a:r>
            <a:r>
              <a:rPr lang="it-IT" dirty="0" err="1"/>
              <a:t>pairs</a:t>
            </a:r>
            <a:r>
              <a:rPr lang="it-IT" dirty="0"/>
              <a:t> of 32 at a time, so that we can </a:t>
            </a:r>
            <a:r>
              <a:rPr lang="it-IT" dirty="0" err="1"/>
              <a:t>ensure</a:t>
            </a:r>
            <a:r>
              <a:rPr lang="it-IT" dirty="0"/>
              <a:t> a </a:t>
            </a:r>
            <a:r>
              <a:rPr lang="it-IT" dirty="0" err="1"/>
              <a:t>better</a:t>
            </a:r>
            <a:r>
              <a:rPr lang="it-IT" dirty="0"/>
              <a:t> performance.</a:t>
            </a:r>
          </a:p>
          <a:p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loaded</a:t>
            </a:r>
            <a:r>
              <a:rPr lang="it-IT" dirty="0"/>
              <a:t> to the main </a:t>
            </a:r>
            <a:r>
              <a:rPr lang="it-IT" dirty="0" err="1"/>
              <a:t>memory</a:t>
            </a:r>
            <a:r>
              <a:rPr lang="it-IT" dirty="0"/>
              <a:t> thanks to Python’s PIL Library. </a:t>
            </a:r>
            <a:r>
              <a:rPr lang="it-IT" dirty="0" err="1"/>
              <a:t>After</a:t>
            </a:r>
            <a:r>
              <a:rPr lang="it-IT" dirty="0"/>
              <a:t> this </a:t>
            </a:r>
            <a:r>
              <a:rPr lang="it-IT" dirty="0" err="1"/>
              <a:t>process</a:t>
            </a:r>
            <a:r>
              <a:rPr lang="it-IT" dirty="0"/>
              <a:t>, </a:t>
            </a:r>
            <a:r>
              <a:rPr lang="it-IT" dirty="0" err="1"/>
              <a:t>everytime</a:t>
            </a:r>
            <a:r>
              <a:rPr lang="it-IT" dirty="0"/>
              <a:t>, </a:t>
            </a:r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subject</a:t>
            </a:r>
            <a:r>
              <a:rPr lang="it-IT" dirty="0"/>
              <a:t> to a data </a:t>
            </a:r>
            <a:r>
              <a:rPr lang="it-IT" dirty="0" err="1"/>
              <a:t>augmentation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 (</a:t>
            </a:r>
            <a:r>
              <a:rPr lang="it-IT" dirty="0" err="1"/>
              <a:t>height</a:t>
            </a:r>
            <a:r>
              <a:rPr lang="it-IT" dirty="0"/>
              <a:t> and </a:t>
            </a:r>
            <a:r>
              <a:rPr lang="it-IT" dirty="0" err="1"/>
              <a:t>width</a:t>
            </a:r>
            <a:r>
              <a:rPr lang="it-IT" dirty="0"/>
              <a:t> shift), and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shrinked</a:t>
            </a:r>
            <a:r>
              <a:rPr lang="it-IT" dirty="0"/>
              <a:t> to a 48x48x1 (</a:t>
            </a:r>
            <a:r>
              <a:rPr lang="it-IT" dirty="0" err="1"/>
              <a:t>only</a:t>
            </a:r>
            <a:r>
              <a:rPr lang="it-IT" dirty="0"/>
              <a:t> one </a:t>
            </a:r>
            <a:r>
              <a:rPr lang="it-IT" dirty="0" err="1"/>
              <a:t>channel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loaded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gray-scale</a:t>
            </a:r>
            <a:r>
              <a:rPr lang="it-IT" dirty="0"/>
              <a:t>) </a:t>
            </a:r>
            <a:r>
              <a:rPr lang="it-IT" dirty="0" err="1"/>
              <a:t>numpy</a:t>
            </a:r>
            <a:r>
              <a:rPr lang="it-IT" dirty="0"/>
              <a:t> array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E7B24EF-5A3A-0247-B553-22DA104212EE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SocialMedia to Enhance Emergency Situation Awareness 
</a:t>
            </a:r>
            <a:endParaRPr lang="it-IT" spc="15"/>
          </a:p>
        </p:txBody>
      </p:sp>
    </p:spTree>
    <p:extLst>
      <p:ext uri="{BB962C8B-B14F-4D97-AF65-F5344CB8AC3E}">
        <p14:creationId xmlns:p14="http://schemas.microsoft.com/office/powerpoint/2010/main" val="635724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 anchor="t">
            <a:spAutoFit/>
          </a:bodyPr>
          <a:lstStyle/>
          <a:p>
            <a:pPr marL="12700">
              <a:spcBef>
                <a:spcPts val="135"/>
              </a:spcBef>
              <a:tabLst>
                <a:tab pos="4067175" algn="l"/>
              </a:tabLst>
            </a:pPr>
            <a:r>
              <a:rPr lang="en-US" sz="2400" b="1" dirty="0">
                <a:solidFill>
                  <a:srgbClr val="812332"/>
                </a:solidFill>
                <a:latin typeface="Open Sans" panose="020B0606030504020204"/>
              </a:rPr>
              <a:t>Multi Task Learning</a:t>
            </a:r>
            <a:endParaRPr lang="it-IT" sz="2400" b="1" dirty="0">
              <a:solidFill>
                <a:srgbClr val="812332"/>
              </a:solidFill>
              <a:uFill>
                <a:solidFill>
                  <a:srgbClr val="B37B84"/>
                </a:solidFill>
              </a:uFill>
              <a:latin typeface="Open Sans" panose="020B0606030504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5216" y="990850"/>
            <a:ext cx="8046720" cy="1136530"/>
          </a:xfrm>
          <a:prstGeom prst="rect">
            <a:avLst/>
          </a:prstGeom>
        </p:spPr>
        <p:txBody>
          <a:bodyPr vert="horz" wrap="square" lIns="0" tIns="6985" rIns="0" bIns="0" rtlCol="0" anchor="t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In Computer Vision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tasks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, it 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often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asked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to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have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a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Neural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Network that 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capable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of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learning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and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predicting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more things at once. While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sometimes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this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resolves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in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having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more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than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one Network for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every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single task, this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became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inefficient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in a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very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short time.</a:t>
            </a:r>
            <a:endParaRPr lang="it-IT" sz="1800" dirty="0">
              <a:latin typeface="Open Sans" panose="020B0606030504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20402" y="496254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Social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0B04771-65A2-714C-B4E5-8300BE11DAD4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5379409" y="4123323"/>
            <a:ext cx="482600" cy="646331"/>
          </a:xfrm>
        </p:spPr>
        <p:txBody>
          <a:bodyPr/>
          <a:lstStyle/>
          <a:p>
            <a:r>
              <a:rPr lang="it-IT" spc="25"/>
              <a:t>Using SocialMedia to Enhance Emergency Situation Awareness 
</a:t>
            </a:r>
            <a:endParaRPr lang="it-IT" spc="15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0D05DD-582C-1F46-9F8F-26238FFF93A1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8D6B0FA-F73B-294F-8297-B63B912DA248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450B582-8005-1347-A191-20DC09185297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6C3EE47-9DB2-E742-AB1C-D7022CD270C4}"/>
              </a:ext>
            </a:extLst>
          </p:cNvPr>
          <p:cNvSpPr/>
          <p:nvPr/>
        </p:nvSpPr>
        <p:spPr>
          <a:xfrm>
            <a:off x="1097280" y="4769653"/>
            <a:ext cx="49485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1AEE174-3DD7-804D-A166-01B84B860151}"/>
              </a:ext>
            </a:extLst>
          </p:cNvPr>
          <p:cNvSpPr txBox="1"/>
          <p:nvPr/>
        </p:nvSpPr>
        <p:spPr>
          <a:xfrm>
            <a:off x="4033209" y="1688932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E392F1D-D433-CB4C-AFDB-AAB828D7D5B9}"/>
              </a:ext>
            </a:extLst>
          </p:cNvPr>
          <p:cNvSpPr txBox="1"/>
          <p:nvPr/>
        </p:nvSpPr>
        <p:spPr>
          <a:xfrm>
            <a:off x="516667" y="2215128"/>
            <a:ext cx="81106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In the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early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2000s,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though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,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researchers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finally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proposed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a “way out” to this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problem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. If we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humans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can be multitasking, so can computers and, so, can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neural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networks.</a:t>
            </a:r>
          </a:p>
          <a:p>
            <a:pPr algn="l"/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Today’s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presentation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will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focus on a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implementation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proposal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of a TCDCN</a:t>
            </a:r>
            <a:endParaRPr lang="it-IT" dirty="0">
              <a:latin typeface="Open Sans" panose="020B0606030504020204"/>
            </a:endParaRPr>
          </a:p>
        </p:txBody>
      </p: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85216" y="1119190"/>
            <a:ext cx="8046720" cy="561051"/>
          </a:xfrm>
          <a:prstGeom prst="rect">
            <a:avLst/>
          </a:prstGeom>
        </p:spPr>
        <p:txBody>
          <a:bodyPr vert="horz" wrap="square" lIns="0" tIns="6985" rIns="0" bIns="0" rtlCol="0" anchor="t">
            <a:spAutoFit/>
          </a:bodyPr>
          <a:lstStyle/>
          <a:p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have based our approach on the paper 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Xxx and XXX</a:t>
            </a: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which they tried to resolve this kind of problem implementing this system architecture. 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2008566"/>
            <a:ext cx="5440680" cy="1610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focused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on the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prediction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of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six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cases</a:t>
            </a: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They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’ve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 Task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Constrained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Neural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Network</a:t>
            </a: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 replicate their method, adding a more recent Neural Network approach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(due to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papers’s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age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63397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85216" y="1119190"/>
            <a:ext cx="8046720" cy="284052"/>
          </a:xfrm>
          <a:prstGeom prst="rect">
            <a:avLst/>
          </a:prstGeom>
        </p:spPr>
        <p:txBody>
          <a:bodyPr vert="horz" wrap="square" lIns="0" tIns="6985" rIns="0" bIns="0" rtlCol="0" anchor="t">
            <a:spAutoFit/>
          </a:bodyPr>
          <a:lstStyle/>
          <a:p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decised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propose a model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that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on: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731567"/>
            <a:ext cx="5440680" cy="1333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L2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Regularization</a:t>
            </a:r>
            <a:endParaRPr lang="it-IT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Batch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Normalization</a:t>
            </a: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Our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proposal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042493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1405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allows to apply penalties on layer parameters during optimization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These penalties are incorporated in the loss function that the network optimizes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L2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Regularization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59ADDB6-BA4F-4B77-8809-7497C31F3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0933" y="2749868"/>
            <a:ext cx="3889585" cy="107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42047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1887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normalizes the activation of the previous layer at each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also acts as a </a:t>
            </a:r>
            <a:r>
              <a:rPr lang="en-US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regularizer</a:t>
            </a: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in some cases eliminating the need for Dropout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Batch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Normalization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89BBE37-7527-4542-B59A-081BCBE25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0654" y="2706404"/>
            <a:ext cx="2030144" cy="179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173835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28520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used MAFL (Multi Attribute Facial Landmarks), which is a subset of </a:t>
            </a:r>
            <a:r>
              <a:rPr lang="en-US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CelebA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is annotated with 5 facial landmarks and 40 different facial attributes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19000 images for training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1000 images for testing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MAFL dataset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B2B67F9-8E10-4B25-A527-B45D86F175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5386" y="3449273"/>
            <a:ext cx="5440680" cy="128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116526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10F128F5-F5B7-4B15-AA23-2ECADB7031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578" y="2426448"/>
            <a:ext cx="2774843" cy="2312831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open source machine learning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Developed by Google 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most used nowadays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guarantees a very efficient computation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Tensorflow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354165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Our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TCDCN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1938956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</TotalTime>
  <Words>707</Words>
  <Application>Microsoft Office PowerPoint</Application>
  <PresentationFormat>Presentazione su schermo (16:9)</PresentationFormat>
  <Paragraphs>83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Calibri</vt:lpstr>
      <vt:lpstr>Open Sans</vt:lpstr>
      <vt:lpstr>Office Theme</vt:lpstr>
      <vt:lpstr>Presentazione standard di PowerPoint</vt:lpstr>
      <vt:lpstr>Multi Task Learning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Convolutionsl NN</vt:lpstr>
      <vt:lpstr>LOSS</vt:lpstr>
      <vt:lpstr>INSERIRE SLIDE TF ​</vt:lpstr>
      <vt:lpstr>TRAINING DELLA RETE</vt:lpstr>
      <vt:lpstr>Presentazione standard di PowerPoint</vt:lpstr>
      <vt:lpstr>Loading in memory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Social Media to Enhance Emergency Situation Awareness</dc:title>
  <dc:creator>R.Orlando, S. Severino, F. Grimaldi</dc:creator>
  <cp:lastModifiedBy>Davide Alessi</cp:lastModifiedBy>
  <cp:revision>9</cp:revision>
  <cp:lastPrinted>2019-07-10T15:59:45Z</cp:lastPrinted>
  <dcterms:created xsi:type="dcterms:W3CDTF">2019-07-08T09:45:51Z</dcterms:created>
  <dcterms:modified xsi:type="dcterms:W3CDTF">2019-07-20T18:42:02Z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2019-07-08T00:00:00Z</vt:filetime>
  </property>
  <property fmtid="{D5CDD505-2E9C-101B-9397-08002B2CF9AE}" pid="3" name="Creator">
    <vt:lpwstr>LaTeX with Beamer class</vt:lpwstr>
  </property>
  <property fmtid="{D5CDD505-2E9C-101B-9397-08002B2CF9AE}" pid="4" name="LastSaved">
    <vt:filetime>2019-07-08T00:00:00Z</vt:filetime>
  </property>
</Properties>
</file>

<file path=docProps/thumbnail.jpeg>
</file>